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2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_rels/theme10.xml.rels" ContentType="application/vnd.openxmlformats-package.relationships+xml"/>
  <Override PartName="/ppt/theme/_rels/theme1.xml.rels" ContentType="application/vnd.openxmlformats-package.relationships+xml"/>
  <Override PartName="/ppt/theme/_rels/theme9.xml.rels" ContentType="application/vnd.openxmlformats-package.relationships+xml"/>
  <Override PartName="/ppt/theme/_rels/theme8.xml.rels" ContentType="application/vnd.openxmlformats-package.relationships+xml"/>
  <Override PartName="/ppt/theme/_rels/theme7.xml.rels" ContentType="application/vnd.openxmlformats-package.relationships+xml"/>
  <Override PartName="/ppt/theme/_rels/theme6.xml.rels" ContentType="application/vnd.openxmlformats-package.relationships+xml"/>
  <Override PartName="/ppt/theme/_rels/theme5.xml.rels" ContentType="application/vnd.openxmlformats-package.relationships+xml"/>
  <Override PartName="/ppt/theme/_rels/theme4.xml.rels" ContentType="application/vnd.openxmlformats-package.relationships+xml"/>
  <Override PartName="/ppt/theme/_rels/theme3.xml.rels" ContentType="application/vnd.openxmlformats-package.relationships+xml"/>
  <Override PartName="/ppt/theme/_rels/theme12.xml.rels" ContentType="application/vnd.openxmlformats-package.relationships+xml"/>
  <Override PartName="/ppt/theme/_rels/theme2.xml.rels" ContentType="application/vnd.openxmlformats-package.relationships+xml"/>
  <Override PartName="/ppt/theme/_rels/theme11.xml.rels" ContentType="application/vnd.openxmlformats-package.relationships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sldIdLst>
    <p:sldId id="256" r:id="rId14"/>
    <p:sldId id="257" r:id="rId15"/>
    <p:sldId id="258" r:id="rId16"/>
    <p:sldId id="259" r:id="rId17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CDFEDB-A208-46CB-A903-1B98F078934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12FD8B7-3217-465A-B49A-E8E1FB22C6A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DA02633B-9BA2-4687-98F1-11B85FD84A7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62195481-EDDC-4CCB-AE05-3043CE20FAA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954FDE1-3BB3-44E9-A18E-060199B1B1C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F791218-0927-4491-B456-14D1311D4BC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6EE238F-03CF-43FE-9B70-DB2D9751BEC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0582D811-914C-479B-A151-3E34B9DA737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43EFFF00-B7BE-429D-8444-5E09903D46A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88503536-87DD-43A3-BC55-A575D6F729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A35BBE7E-4E2E-4B0F-9584-EB424C246B8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9DE01BB7-4888-4B91-BC0B-1741213FC79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1.jpe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3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4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5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6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7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8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9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ftr" idx="1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sldNum" idx="2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8C21E98-68DE-4E08-8962-3874252C9C34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7"/>
          <p:cNvSpPr>
            <a:spLocks noGrp="1"/>
          </p:cNvSpPr>
          <p:nvPr>
            <p:ph type="dt" idx="3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68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69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170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171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172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173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74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75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176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0" name="PlaceHolder 4"/>
          <p:cNvSpPr>
            <a:spLocks noGrp="1"/>
          </p:cNvSpPr>
          <p:nvPr>
            <p:ph type="ftr" idx="28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1" name="PlaceHolder 5"/>
          <p:cNvSpPr>
            <a:spLocks noGrp="1"/>
          </p:cNvSpPr>
          <p:nvPr>
            <p:ph type="sldNum" idx="29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166BF2E-219F-4D25-BD65-461B22A3D68D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2" name="PlaceHolder 6"/>
          <p:cNvSpPr>
            <a:spLocks noGrp="1"/>
          </p:cNvSpPr>
          <p:nvPr>
            <p:ph type="dt" idx="30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4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87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88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189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190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191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192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93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94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195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ftr" idx="31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sldNum" idx="32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BF4640C-F3F9-472C-AD93-C06AA8FE3BE5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dt" idx="33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4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02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03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204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205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206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207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208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209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210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211" name="PlaceHolder 1"/>
          <p:cNvSpPr>
            <a:spLocks noGrp="1"/>
          </p:cNvSpPr>
          <p:nvPr>
            <p:ph type="ftr" idx="34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sldNum" idx="35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B5BDC4E-63D3-450E-B5D2-884B7A0403CB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dt" idx="36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2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3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24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25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26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27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28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29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30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ftr" idx="4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sldNum" idx="5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3625B96-F42E-48DC-A368-D08A2A6ABB09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dt" idx="6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3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4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45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46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47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48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49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50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51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ftr" idx="7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sldNum" idx="8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083012E-5883-48F6-9135-4C23CB884CEA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7"/>
          <p:cNvSpPr>
            <a:spLocks noGrp="1"/>
          </p:cNvSpPr>
          <p:nvPr>
            <p:ph type="dt" idx="9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4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5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66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67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68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69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70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71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72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ftr" idx="10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sldNum" idx="11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7D5BC72-4BC9-47B2-8DA4-05F9E03EFA0E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dt" idx="12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4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3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4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85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86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87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88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89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90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91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ftr" idx="13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sldNum" idx="14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CB2E75E-DE1E-46DA-A64F-5A9B3438578B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9" name="PlaceHolder 8"/>
          <p:cNvSpPr>
            <a:spLocks noGrp="1"/>
          </p:cNvSpPr>
          <p:nvPr>
            <p:ph type="dt" idx="15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4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6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7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108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109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110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111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12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13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114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115" name="PlaceHolder 1"/>
          <p:cNvSpPr>
            <a:spLocks noGrp="1"/>
          </p:cNvSpPr>
          <p:nvPr>
            <p:ph type="ftr" idx="16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sldNum" idx="17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7F06E65-45F7-4B2B-A3F8-DCFBDC6C5641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dt" idx="18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4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19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20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121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122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123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124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25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26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127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128" name="PlaceHolder 1"/>
          <p:cNvSpPr>
            <a:spLocks noGrp="1"/>
          </p:cNvSpPr>
          <p:nvPr>
            <p:ph type="ftr" idx="19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ldNum" idx="20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DD3C1A9-C009-4CC4-AB16-2DB26F16DB6F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1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4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34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35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136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137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138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139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40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41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142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ftr" idx="22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sldNum" idx="23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BF2846E-FCCD-4C6F-AD14-D66E557594DC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7" name="PlaceHolder 5"/>
          <p:cNvSpPr>
            <a:spLocks noGrp="1"/>
          </p:cNvSpPr>
          <p:nvPr>
            <p:ph type="dt" idx="24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4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Полилиния 12" hidden="1"/>
          <p:cNvSpPr/>
          <p:nvPr/>
        </p:nvSpPr>
        <p:spPr>
          <a:xfrm>
            <a:off x="716400" y="5001840"/>
            <a:ext cx="3800520" cy="144180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1441800"/>
              <a:gd name="textAreaBottom" fmla="*/ 1442880 h 1441800"/>
            </a:gdLst>
            <a:ahLst/>
            <a:rect l="textAreaLeft" t="textAreaTop" r="textAreaRight" b="textAreaBottom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51" name="Полилиния 11" hidden="1"/>
          <p:cNvSpPr/>
          <p:nvPr/>
        </p:nvSpPr>
        <p:spPr>
          <a:xfrm>
            <a:off x="-53640" y="5785200"/>
            <a:ext cx="3800520" cy="836640"/>
          </a:xfrm>
          <a:custGeom>
            <a:avLst/>
            <a:gdLst>
              <a:gd name="textAreaLeft" fmla="*/ 0 w 3800520"/>
              <a:gd name="textAreaRight" fmla="*/ 3801600 w 3800520"/>
              <a:gd name="textAreaTop" fmla="*/ 0 h 836640"/>
              <a:gd name="textAreaBottom" fmla="*/ 837720 h 836640"/>
            </a:gdLst>
            <a:ahLst/>
            <a:rect l="textAreaLeft" t="textAreaTop" r="textAreaRight" b="textAreaBottom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52" name="Прямоугольный треугольник 13" hidden="1"/>
          <p:cNvSpPr/>
          <p:nvPr/>
        </p:nvSpPr>
        <p:spPr>
          <a:xfrm>
            <a:off x="-6120" y="5791320"/>
            <a:ext cx="3400920" cy="1079280"/>
          </a:xfrm>
          <a:prstGeom prst="rtTriangle">
            <a:avLst/>
          </a:prstGeom>
          <a:blipFill rotWithShape="0">
            <a:blip r:embed="rId2">
              <a:alphaModFix amt="50000"/>
            </a:blip>
            <a:srcRect/>
            <a:tile tx="0" ty="0" sx="50000" sy="50000" algn="t"/>
          </a:blip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cxnSp>
        <p:nvCxnSpPr>
          <p:cNvPr id="153" name="Прямая соединительная линия 14"/>
          <p:cNvCxnSpPr/>
          <p:nvPr/>
        </p:nvCxnSpPr>
        <p:spPr>
          <a:xfrm>
            <a:off x="-9000" y="5787720"/>
            <a:ext cx="3406680" cy="1085760"/>
          </a:xfrm>
          <a:prstGeom prst="straightConnector1">
            <a:avLst/>
          </a:prstGeom>
          <a:ln w="12065">
            <a:solidFill>
              <a:srgbClr val="196f85"/>
            </a:solidFill>
            <a:miter/>
          </a:ln>
        </p:spPr>
      </p:cxnSp>
      <p:sp>
        <p:nvSpPr>
          <p:cNvPr id="154" name="Прямоугольный треугольник 9"/>
          <p:cNvSpPr/>
          <p:nvPr/>
        </p:nvSpPr>
        <p:spPr>
          <a:xfrm>
            <a:off x="0" y="4664160"/>
            <a:ext cx="9149760" cy="360"/>
          </a:xfrm>
          <a:prstGeom prst="rtTriangle">
            <a:avLst/>
          </a:prstGeom>
          <a:gradFill rotWithShape="0">
            <a:gsLst>
              <a:gs pos="0">
                <a:srgbClr val="007795"/>
              </a:gs>
              <a:gs pos="55000">
                <a:srgbClr val="4bbade"/>
              </a:gs>
              <a:gs pos="100000">
                <a:srgbClr val="007795"/>
              </a:gs>
            </a:gsLst>
            <a:lin ang="3000000"/>
          </a:gradFill>
          <a:ln w="12700">
            <a:noFill/>
          </a:ln>
          <a:effectLst>
            <a:outerShdw blurRad="5076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640" bIns="-4464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Lucida Sans Unicode"/>
            </a:endParaRPr>
          </a:p>
        </p:txBody>
      </p:sp>
      <p:grpSp>
        <p:nvGrpSpPr>
          <p:cNvPr id="155" name="Группа 1"/>
          <p:cNvGrpSpPr/>
          <p:nvPr/>
        </p:nvGrpSpPr>
        <p:grpSpPr>
          <a:xfrm>
            <a:off x="-3600" y="4952880"/>
            <a:ext cx="9148680" cy="1910880"/>
            <a:chOff x="-3600" y="4952880"/>
            <a:chExt cx="9148680" cy="1910880"/>
          </a:xfrm>
        </p:grpSpPr>
        <p:sp>
          <p:nvSpPr>
            <p:cNvPr id="156" name="Полилиния 6"/>
            <p:cNvSpPr/>
            <p:nvPr/>
          </p:nvSpPr>
          <p:spPr>
            <a:xfrm>
              <a:off x="1687680" y="4952880"/>
              <a:ext cx="7454880" cy="486720"/>
            </a:xfrm>
            <a:custGeom>
              <a:avLst/>
              <a:gdLst>
                <a:gd name="textAreaLeft" fmla="*/ 0 w 7454880"/>
                <a:gd name="textAreaRight" fmla="*/ 7455960 w 7454880"/>
                <a:gd name="textAreaTop" fmla="*/ 0 h 486720"/>
                <a:gd name="textAreaBottom" fmla="*/ 487800 h 486720"/>
              </a:gdLst>
              <a:ahLst/>
              <a:rect l="textAreaLeft" t="textAreaTop" r="textAreaRight" b="textAreaBottom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57" name="Полилиния 7"/>
            <p:cNvSpPr/>
            <p:nvPr/>
          </p:nvSpPr>
          <p:spPr>
            <a:xfrm>
              <a:off x="35280" y="5237640"/>
              <a:ext cx="9107280" cy="787320"/>
            </a:xfrm>
            <a:custGeom>
              <a:avLst/>
              <a:gdLst>
                <a:gd name="textAreaLeft" fmla="*/ 0 w 9107280"/>
                <a:gd name="textAreaRight" fmla="*/ 9108360 w 9107280"/>
                <a:gd name="textAreaTop" fmla="*/ 0 h 787320"/>
                <a:gd name="textAreaBottom" fmla="*/ 788400 h 787320"/>
              </a:gdLst>
              <a:ahLst/>
              <a:rect l="textAreaLeft" t="textAreaTop" r="textAreaRight" b="textAreaBottom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dk1"/>
                </a:solidFill>
                <a:latin typeface="Arial"/>
              </a:endParaRPr>
            </a:p>
          </p:txBody>
        </p:sp>
        <p:sp>
          <p:nvSpPr>
            <p:cNvPr id="158" name="Полилиния 10"/>
            <p:cNvSpPr/>
            <p:nvPr/>
          </p:nvSpPr>
          <p:spPr>
            <a:xfrm>
              <a:off x="0" y="5001120"/>
              <a:ext cx="9142560" cy="1862640"/>
            </a:xfrm>
            <a:custGeom>
              <a:avLst/>
              <a:gdLst>
                <a:gd name="textAreaLeft" fmla="*/ 0 w 9142560"/>
                <a:gd name="textAreaRight" fmla="*/ 9143640 w 9142560"/>
                <a:gd name="textAreaTop" fmla="*/ 0 h 1862640"/>
                <a:gd name="textAreaBottom" fmla="*/ 1863720 h 1862640"/>
              </a:gdLst>
              <a:ahLst/>
              <a:rect l="textAreaLeft" t="textAreaTop" r="textAreaRight" b="textAreaBottom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>
                <a:alphaModFix amt="50000"/>
              </a:blip>
              <a:srcRect/>
              <a:tile tx="0" ty="0" sx="50000" sy="50000" algn="t"/>
            </a:blipFill>
            <a:ln w="12700">
              <a:noFill/>
            </a:ln>
            <a:effectLst>
              <a:outerShdw blurRad="50760" dir="5400000" dist="38160" rotWithShape="0">
                <a:srgbClr val="000000">
                  <a:alpha val="35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Lucida Sans Unicode"/>
              </a:endParaRPr>
            </a:p>
          </p:txBody>
        </p:sp>
        <p:cxnSp>
          <p:nvCxnSpPr>
            <p:cNvPr id="159" name="Прямая соединительная линия 11"/>
            <p:cNvCxnSpPr/>
            <p:nvPr/>
          </p:nvCxnSpPr>
          <p:spPr>
            <a:xfrm>
              <a:off x="-3600" y="4997520"/>
              <a:ext cx="9149040" cy="791640"/>
            </a:xfrm>
            <a:prstGeom prst="straightConnector1">
              <a:avLst/>
            </a:prstGeom>
            <a:ln w="12065">
              <a:solidFill>
                <a:srgbClr val="196f85"/>
              </a:solidFill>
              <a:miter/>
            </a:ln>
          </p:spPr>
        </p:cxnSp>
      </p:grp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8880" cy="15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ftr" idx="25"/>
          </p:nvPr>
        </p:nvSpPr>
        <p:spPr>
          <a:xfrm>
            <a:off x="4380120" y="6408000"/>
            <a:ext cx="2349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sldNum" idx="26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93EFA30-DE18-49E3-8B96-24254BD4CCA0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 type="dt" idx="27"/>
          </p:nvPr>
        </p:nvSpPr>
        <p:spPr>
          <a:xfrm>
            <a:off x="6726960" y="6408000"/>
            <a:ext cx="1918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/>
          </p:nvPr>
        </p:nvSpPr>
        <p:spPr>
          <a:xfrm>
            <a:off x="457200" y="1481400"/>
            <a:ext cx="8228160" cy="452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8888" lnSpcReduction="10000"/>
          </a:bodyPr>
          <a:p>
            <a:pPr indent="0" algn="ct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ru-RU" sz="2700" spc="-1" strike="noStrike">
              <a:solidFill>
                <a:srgbClr val="000000"/>
              </a:solidFill>
              <a:latin typeface="Open Sans"/>
            </a:endParaRPr>
          </a:p>
          <a:p>
            <a:pPr marL="365760" indent="-255960" algn="ct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4000" spc="-1" strike="noStrike">
                <a:solidFill>
                  <a:schemeClr val="dk1"/>
                </a:solidFill>
                <a:latin typeface="Lucida Sans Unicode"/>
              </a:rPr>
              <a:t>Отчет о состоянии </a:t>
            </a:r>
            <a:endParaRPr b="0" lang="ru-RU" sz="4000" spc="-1" strike="noStrike">
              <a:solidFill>
                <a:srgbClr val="000000"/>
              </a:solidFill>
              <a:latin typeface="Open Sans"/>
            </a:endParaRPr>
          </a:p>
          <a:p>
            <a:pPr marL="365760" indent="-255960" algn="ct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4000" spc="-1" strike="noStrike">
                <a:solidFill>
                  <a:schemeClr val="dk1"/>
                </a:solidFill>
                <a:latin typeface="Lucida Sans Unicode"/>
              </a:rPr>
              <a:t>Здравоохранения и проведение профилактических мероприятий, диспансеризации за 6 месяцев 2026год</a:t>
            </a:r>
            <a:endParaRPr b="0" lang="ru-RU" sz="40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sldNum" idx="37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BE32173-BF45-4CFA-B3F7-6F79FDF3D38F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chemeClr val="dk1"/>
                </a:solidFill>
                <a:latin typeface="Lucida Sans Unicode"/>
              </a:rPr>
              <a:t>ГБУЗ ПК «Бардымская ЦРБ им. А.П.Курочкиной» 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sldNum" idx="38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2432F40-0266-4B90-A9FA-431061CAF435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 type="title"/>
          </p:nvPr>
        </p:nvSpPr>
        <p:spPr>
          <a:xfrm>
            <a:off x="540000" y="360000"/>
            <a:ext cx="8228160" cy="8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43333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br>
              <a:rPr sz="3100"/>
            </a:br>
            <a:r>
              <a:rPr b="1" lang="ru-RU" sz="3100" spc="-1" strike="noStrike">
                <a:solidFill>
                  <a:schemeClr val="dk2"/>
                </a:solidFill>
                <a:latin typeface="Lucida Sans Unicode"/>
              </a:rPr>
              <a:t>Итоги профилактических осмотров взрослого населения: Диспансеризация углубленная диспансеризация, профилактический медицинский осмотр за 6 месяцев 2026год </a:t>
            </a:r>
            <a:br>
              <a:rPr sz="3100"/>
            </a:br>
            <a:endParaRPr b="0" lang="ru-RU" sz="3100" spc="-1" strike="noStrike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219" name="Таблица 1"/>
          <p:cNvGraphicFramePr/>
          <p:nvPr/>
        </p:nvGraphicFramePr>
        <p:xfrm>
          <a:off x="419400" y="1119240"/>
          <a:ext cx="7928280" cy="5638320"/>
        </p:xfrm>
        <a:graphic>
          <a:graphicData uri="http://schemas.openxmlformats.org/drawingml/2006/table">
            <a:tbl>
              <a:tblPr/>
              <a:tblGrid>
                <a:gridCol w="1485720"/>
                <a:gridCol w="1157040"/>
                <a:gridCol w="1101240"/>
                <a:gridCol w="1008000"/>
                <a:gridCol w="936000"/>
                <a:gridCol w="2240640"/>
              </a:tblGrid>
              <a:tr h="731160"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ru-RU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наименование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Всего план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I </a:t>
                      </a:r>
                      <a:r>
                        <a:rPr b="1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этап выполнено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%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2 </a:t>
                      </a:r>
                      <a:r>
                        <a:rPr b="1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этап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en-US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%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50200"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600" spc="-1" strike="noStrike">
                          <a:solidFill>
                            <a:schemeClr val="dk1"/>
                          </a:solidFill>
                          <a:latin typeface="Lucida Sans Unicode"/>
                        </a:rPr>
                        <a:t>Диспансеризация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8669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4943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57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1545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31%//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 </a:t>
                      </a: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(д.б.37%)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35160"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600" spc="-1" strike="noStrike">
                          <a:solidFill>
                            <a:schemeClr val="dk1"/>
                          </a:solidFill>
                          <a:latin typeface="Lucida Sans Unicode"/>
                        </a:rPr>
                        <a:t>углубленная диспансеризация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1117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1009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99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endParaRPr b="0" lang="ru-RU" sz="1500" spc="-1" strike="noStrike">
                        <a:solidFill>
                          <a:schemeClr val="dk1"/>
                        </a:solidFill>
                        <a:latin typeface="Calibri"/>
                        <a:ea typeface="Calibri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endParaRPr b="0" lang="ru-RU" sz="1500" spc="-1" strike="noStrike">
                        <a:solidFill>
                          <a:schemeClr val="dk1"/>
                        </a:solidFill>
                        <a:latin typeface="Calibri"/>
                        <a:ea typeface="Calibri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79600"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600" spc="-1" strike="noStrike">
                          <a:solidFill>
                            <a:schemeClr val="dk1"/>
                          </a:solidFill>
                          <a:latin typeface="Lucida Sans Unicode"/>
                        </a:rPr>
                        <a:t>профилактический медицинский осмотр 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1136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610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5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53</a:t>
                      </a:r>
                      <a:endParaRPr b="0" lang="ru-RU" sz="15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endParaRPr b="0" lang="ru-RU" sz="1500" spc="-1" strike="noStrike">
                        <a:solidFill>
                          <a:schemeClr val="dk1"/>
                        </a:solidFill>
                        <a:latin typeface="Calibri"/>
                        <a:ea typeface="Calibri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endParaRPr b="0" lang="ru-RU" sz="1500" spc="-1" strike="noStrike">
                        <a:solidFill>
                          <a:schemeClr val="dk1"/>
                        </a:solidFill>
                        <a:latin typeface="Calibri"/>
                        <a:ea typeface="Calibri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01440"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600" spc="-1" strike="noStrike">
                          <a:solidFill>
                            <a:schemeClr val="dk1"/>
                          </a:solidFill>
                          <a:latin typeface="Lucida Sans Unicode"/>
                        </a:rPr>
                        <a:t>ДОРЗ /девочки/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600" spc="-1" strike="noStrike">
                          <a:solidFill>
                            <a:schemeClr val="dk1"/>
                          </a:solidFill>
                          <a:latin typeface="Lucida Sans Unicode"/>
                        </a:rPr>
                        <a:t>мальчики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600" spc="-1" strike="noStrike">
                          <a:solidFill>
                            <a:schemeClr val="dk1"/>
                          </a:solidFill>
                          <a:latin typeface="Lucida Sans Unicode"/>
                        </a:rPr>
                        <a:t>2794/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600" spc="-1" strike="noStrike">
                          <a:solidFill>
                            <a:schemeClr val="dk1"/>
                          </a:solidFill>
                          <a:latin typeface="Lucida Sans Unicode"/>
                        </a:rPr>
                        <a:t>1330/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600" spc="-1" strike="noStrike">
                          <a:solidFill>
                            <a:schemeClr val="dk1"/>
                          </a:solidFill>
                          <a:latin typeface="Lucida Sans Unicode"/>
                        </a:rPr>
                        <a:t>1420</a:t>
                      </a:r>
                      <a:endParaRPr b="0" lang="ru-RU" sz="16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1706/1021/685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61/76/48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endParaRPr b="0" lang="ru-RU" sz="1500" spc="-1" strike="noStrike">
                        <a:solidFill>
                          <a:schemeClr val="dk1"/>
                        </a:solidFill>
                        <a:latin typeface="Calibri"/>
                        <a:ea typeface="Calibri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endParaRPr b="0" lang="ru-RU" sz="1500" spc="-1" strike="noStrike">
                        <a:solidFill>
                          <a:schemeClr val="dk1"/>
                        </a:solidFill>
                        <a:latin typeface="Calibri"/>
                        <a:ea typeface="Calibri"/>
                      </a:endParaRPr>
                    </a:p>
                  </a:txBody>
                  <a:tcPr anchor="ctr" marL="68400" marR="6840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sldNum" idx="39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9E3A7C7-B3C5-4787-9008-53B8685DE534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title"/>
          </p:nvPr>
        </p:nvSpPr>
        <p:spPr>
          <a:xfrm>
            <a:off x="428760" y="712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85555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4100" spc="-1" strike="noStrike">
                <a:solidFill>
                  <a:schemeClr val="dk2"/>
                </a:solidFill>
                <a:latin typeface="Lucida Sans Unicode"/>
              </a:rPr>
              <a:t>Результат диспансеризации взрослых за 6 месяцев  2026г.</a:t>
            </a:r>
            <a:endParaRPr b="0" lang="ru-RU" sz="4100" spc="-1" strike="noStrike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222" name="Таблица 4"/>
          <p:cNvGraphicFramePr/>
          <p:nvPr/>
        </p:nvGraphicFramePr>
        <p:xfrm>
          <a:off x="683640" y="1091520"/>
          <a:ext cx="8189280" cy="5397120"/>
        </p:xfrm>
        <a:graphic>
          <a:graphicData uri="http://schemas.openxmlformats.org/drawingml/2006/table">
            <a:tbl>
              <a:tblPr/>
              <a:tblGrid>
                <a:gridCol w="3555720"/>
                <a:gridCol w="849240"/>
                <a:gridCol w="928080"/>
                <a:gridCol w="952200"/>
                <a:gridCol w="952200"/>
                <a:gridCol w="952200"/>
              </a:tblGrid>
              <a:tr h="712440">
                <a:tc>
                  <a:txBody>
                    <a:bodyPr lIns="48240" rIns="48240" anchor="t">
                      <a:noAutofit/>
                    </a:bodyPr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Нозология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2022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2023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мес 2024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6 мес 2025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0000" marR="900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6 мес2026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0000" marR="900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729fcf"/>
                    </a:solidFill>
                  </a:tcPr>
                </a:tc>
              </a:tr>
              <a:tr h="430200">
                <a:tc>
                  <a:txBody>
                    <a:bodyPr lIns="48240" rIns="48240" anchor="t">
                      <a:noAutofit/>
                    </a:bodyPr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ЯБ ДПК, /гастрит /органы пищеварения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1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1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1/5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0/3/4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6/7/11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30200">
                <a:tc>
                  <a:txBody>
                    <a:bodyPr lIns="48240" rIns="48240" anchor="t">
                      <a:noAutofit/>
                    </a:bodyPr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БА, хр.бронхит.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1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1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1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30200">
                <a:tc>
                  <a:txBody>
                    <a:bodyPr lIns="48240" rIns="48240" anchor="t">
                      <a:noAutofit/>
                    </a:bodyPr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БСК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55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50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24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25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54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30200">
                <a:tc>
                  <a:txBody>
                    <a:bodyPr lIns="48240" rIns="48240" anchor="t">
                      <a:noAutofit/>
                    </a:bodyPr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СД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12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17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9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8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38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43240">
                <a:tc>
                  <a:txBody>
                    <a:bodyPr lIns="48240" rIns="48240" anchor="t">
                      <a:noAutofit/>
                    </a:bodyPr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Онко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3/2ран.ст.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4/2ран.ст.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3/1ран.ст.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00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10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30200">
                <a:tc>
                  <a:txBody>
                    <a:bodyPr lIns="9360" rIns="93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Болезни</a:t>
                      </a:r>
                      <a:r>
                        <a:rPr b="1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мочеполовой</a:t>
                      </a:r>
                      <a:r>
                        <a:rPr b="1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системы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b" marL="9360" marR="9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4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4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4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5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20400">
                <a:tc>
                  <a:txBody>
                    <a:bodyPr lIns="9360" rIns="93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 том числе: гиперплазия предстательной железы, воспалительные болезни предстательной железы, другие болезни предстательной железы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b" marL="9360" marR="9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0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2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70040">
                <a:tc>
                  <a:txBody>
                    <a:bodyPr lIns="9360" rIns="93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Болезни эндокринной системы, расстройства питания и нарушения обмена веществ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b" marL="9360" marR="9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48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48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0" lang="ru-RU" sz="1300" spc="-1" strike="noStrike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34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3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58</a:t>
                      </a:r>
                      <a:endParaRPr b="0" lang="ru-RU" sz="13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8240" rIns="4824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Open Sans"/>
                        </a:rPr>
                        <a:t>35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t" marL="48240" marR="48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sldNum" idx="40"/>
          </p:nvPr>
        </p:nvSpPr>
        <p:spPr>
          <a:xfrm>
            <a:off x="8647200" y="6408000"/>
            <a:ext cx="36432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000" spc="-1" strike="noStrike">
                <a:solidFill>
                  <a:schemeClr val="dk1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8248004-EA70-4747-9847-4945D553FE75}" type="slidenum">
              <a:rPr b="0" lang="ru-RU" sz="1000" spc="-1" strike="noStrike">
                <a:solidFill>
                  <a:schemeClr val="dk1"/>
                </a:solidFill>
                <a:latin typeface="Arial"/>
              </a:rPr>
              <a:t>&lt;номер&gt;</a:t>
            </a:fld>
            <a:endParaRPr b="0" lang="ru-RU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567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1500" spc="-1" strike="noStrike">
                <a:solidFill>
                  <a:schemeClr val="dk2"/>
                </a:solidFill>
                <a:latin typeface="Lucida Sans Unicode"/>
              </a:rPr>
              <a:t>Спасибо за внимание!</a:t>
            </a:r>
            <a:endParaRPr b="0" lang="ru-RU" sz="115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 additive="repl">
                                        <p:cTn id="7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0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2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3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4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5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6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7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8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9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theme1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Открыт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 pitchFamily="0" charset="1"/>
        <a:ea typeface=""/>
        <a:cs typeface=""/>
      </a:majorFont>
      <a:minorFont>
        <a:latin typeface="Lucida Sans Unicode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2000"/>
              </a:schemeClr>
            </a:gs>
            <a:gs pos="65000">
              <a:schemeClr val="phClr">
                <a:tint val="32000"/>
              </a:schemeClr>
            </a:gs>
            <a:gs pos="100000">
              <a:schemeClr val="phClr">
                <a:tint val="23000"/>
              </a:schemeClr>
            </a:gs>
          </a:gsLst>
          <a:lin ang="16200000" scaled="0"/>
          <a:tileRect l="0" t="0" r="0" b="0"/>
        </a:gradFill>
        <a:gradFill>
          <a:gsLst>
            <a:gs pos="0">
              <a:schemeClr val="phClr">
                <a:shade val="15000"/>
              </a:schemeClr>
            </a:gs>
            <a:gs pos="50000">
              <a:schemeClr val="phClr">
                <a:shade val="45000"/>
              </a:schemeClr>
            </a:gs>
            <a:gs pos="70000">
              <a:schemeClr val="phClr">
                <a:tint val="99000"/>
                <a:shade val="65000"/>
              </a:schemeClr>
            </a:gs>
            <a:gs pos="100000">
              <a:schemeClr val="phClr">
                <a:tint val="955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55000" cap="flat" cmpd="thickThin" algn="ctr">
          <a:prstDash val="solid"/>
        </a:ln>
        <a:ln w="63500" cap="flat" cmpd="thickThin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</a:schemeClr>
            </a:gs>
            <a:gs pos="40000">
              <a:schemeClr val="phClr">
                <a:tint val="65000"/>
              </a:schemeClr>
            </a:gs>
            <a:gs pos="100000">
              <a:schemeClr val="phClr">
                <a:shade val="65000"/>
              </a:schemeClr>
            </a:gs>
          </a:gsLst>
          <a:path path="circle">
            <a:fillToRect l="95000" t="-106500" r="5000" b="206500"/>
          </a:path>
          <a:tileRect l="0" t="0" r="0" b="0"/>
        </a:gradFill>
        <a:blipFill rotWithShape="0">
          <a:blip r:embed="rId1"/>
          <a:srcRect l="0" t="0" r="0" b="0"/>
          <a:tile tx="0" ty="0" sx="50000" sy="50000" flip="none" algn="tl"/>
        </a:blip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16402</TotalTime>
  <Application>LibreOffice/7.6.7.2$Linux_X86_64 LibreOffice_project/dd47e4b30cb7dab30588d6c79c651f218165e3c5</Application>
  <AppVersion>15.0000</AppVersion>
  <Words>158</Words>
  <Paragraphs>77</Paragraphs>
  <Company>Home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2007-03-24T14:06:24Z</dcterms:created>
  <dc:creator>Dekova</dc:creator>
  <dc:description/>
  <dc:language>ru-RU</dc:language>
  <cp:lastModifiedBy/>
  <cp:lastPrinted>2025-04-01T14:13:46Z</cp:lastPrinted>
  <dcterms:modified xsi:type="dcterms:W3CDTF">2026-07-02T10:24:40Z</dcterms:modified>
  <cp:revision>1188</cp:revision>
  <dc:subject/>
  <dc:title>О социально-экономическом развитии Краснокамского муниципального района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4</vt:i4>
  </property>
</Properties>
</file>